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9" r:id="rId7"/>
    <p:sldId id="266" r:id="rId8"/>
    <p:sldId id="272" r:id="rId9"/>
    <p:sldId id="273" r:id="rId10"/>
    <p:sldId id="263" r:id="rId11"/>
    <p:sldId id="274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Beckley" initials="KB" lastIdx="5" clrIdx="0">
    <p:extLst>
      <p:ext uri="{19B8F6BF-5375-455C-9EA6-DF929625EA0E}">
        <p15:presenceInfo xmlns:p15="http://schemas.microsoft.com/office/powerpoint/2012/main" userId="S-1-5-21-1927911699-2547225751-1304769500-14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36824813796831E-2"/>
          <c:y val="4.661131045449609E-2"/>
          <c:w val="0.88172485548301105"/>
          <c:h val="0.70468410278058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Estate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"$"#,##0</c:formatCode>
                <c:ptCount val="1"/>
                <c:pt idx="0">
                  <c:v>3663845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F-411D-9C9F-97C126028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Utilities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1348060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F-411D-9C9F-97C126028C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Tuition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367046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F-411D-9C9F-97C126028C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Interest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313840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F-411D-9C9F-97C126028C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Federal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188395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7F-411D-9C9F-97C126028C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State Fund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13720307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7F-411D-9C9F-97C126028C4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Rollback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481618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7F-411D-9C9F-97C126028C4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13268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7F-411D-9C9F-97C126028C4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Poverty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1983597.01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7F-411D-9C9F-97C126028C4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170661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7F-411D-9C9F-97C12602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148224"/>
        <c:axId val="246525472"/>
      </c:barChart>
      <c:catAx>
        <c:axId val="54814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525472"/>
        <c:crosses val="autoZero"/>
        <c:auto val="1"/>
        <c:lblAlgn val="ctr"/>
        <c:lblOffset val="100"/>
        <c:noMultiLvlLbl val="0"/>
      </c:catAx>
      <c:valAx>
        <c:axId val="2465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38205172703208"/>
          <c:y val="0.67838584635485777"/>
          <c:w val="0.80624275900226972"/>
          <c:h val="0.32161415364514218"/>
        </c:manualLayout>
      </c:layout>
      <c:overlay val="0"/>
      <c:spPr>
        <a:noFill/>
        <a:ln>
          <a:noFill/>
        </a:ln>
        <a:effectLst/>
      </c:spPr>
      <c:txPr>
        <a:bodyPr rot="-4800000" spcFirstLastPara="1" vertOverflow="ellipsis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36824813796831E-2"/>
          <c:y val="0.11258800061081177"/>
          <c:w val="0.88172485548301105"/>
          <c:h val="0.6124037453100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Salaries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"$"#,##0</c:formatCode>
                <c:ptCount val="1"/>
                <c:pt idx="0">
                  <c:v>12333785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F-411D-9C9F-97C126028C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Benefits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6294238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7F-411D-9C9F-97C126028C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Purchased Services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2207407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7F-411D-9C9F-97C126028C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Supplies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529456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7F-411D-9C9F-97C126028C4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Equipment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260446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7F-411D-9C9F-97C126028C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Other Expenses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150963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7F-411D-9C9F-97C126028C4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Transfers Out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189560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7F-411D-9C9F-97C126028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148224"/>
        <c:axId val="246525472"/>
      </c:barChart>
      <c:catAx>
        <c:axId val="54814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6525472"/>
        <c:crosses val="autoZero"/>
        <c:auto val="1"/>
        <c:lblAlgn val="ctr"/>
        <c:lblOffset val="100"/>
        <c:noMultiLvlLbl val="0"/>
      </c:catAx>
      <c:valAx>
        <c:axId val="24652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14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19163165283011"/>
          <c:y val="0.65196100298714488"/>
          <c:w val="0.80504036402082002"/>
          <c:h val="0.34803899701285512"/>
        </c:manualLayout>
      </c:layout>
      <c:overlay val="0"/>
      <c:spPr>
        <a:noFill/>
        <a:ln>
          <a:noFill/>
        </a:ln>
        <a:effectLst/>
      </c:spPr>
      <c:txPr>
        <a:bodyPr rot="-4800000" spcFirstLastPara="1" vertOverflow="ellipsis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2"/>
            <a:ext cx="3043343" cy="467072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7/5/2023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2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7072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7/5/2023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2" rIns="93306" bIns="4665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06" tIns="46652" rIns="93306" bIns="4665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43343" cy="467071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7/5/2023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Monthly financials</a:t>
            </a:r>
            <a:br>
              <a:rPr lang="en-US" sz="3600" dirty="0"/>
            </a:br>
            <a:br>
              <a:rPr lang="en-US" sz="3200" dirty="0"/>
            </a:br>
            <a:r>
              <a:rPr lang="en-US" sz="3200" dirty="0"/>
              <a:t>JUNE 2023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Kim Beckley, Treasurer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00+ Piggy Bank Pictures | Download Free Images on Unsplash">
            <a:extLst>
              <a:ext uri="{FF2B5EF4-FFF2-40B4-BE49-F238E27FC236}">
                <a16:creationId xmlns:a16="http://schemas.microsoft.com/office/drawing/2014/main" id="{BE26116E-BE6E-49A7-9EB5-5C35C27B4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90" y="2269836"/>
            <a:ext cx="3228392" cy="16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436044"/>
            <a:ext cx="9980682" cy="73711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GENERAL FUND REVENUES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4402" y="1104960"/>
            <a:ext cx="10562252" cy="1056013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Fiscal Year 2023 total revenues finished at 99.55% of the budget </a:t>
            </a:r>
          </a:p>
          <a:p>
            <a:pPr marL="0" indent="0">
              <a:buNone/>
            </a:pPr>
            <a:r>
              <a:rPr lang="en-US" sz="1200" b="1" dirty="0"/>
              <a:t>Unrestricted and Restricted State Aid was slightly lower than forecasted: 98.45% and 99.63%, respectively; Interest income brought in $313,840 compared to $17,208 last fiscal year</a:t>
            </a:r>
          </a:p>
          <a:p>
            <a:pPr marL="0" indent="0">
              <a:buNone/>
            </a:pPr>
            <a:r>
              <a:rPr lang="en-US" sz="1200" b="1" dirty="0"/>
              <a:t>Overall, revenues were up 2.98% over last fiscal year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4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64ACCC-E7B0-4541-B6CB-21DE78C78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022730"/>
              </p:ext>
            </p:extLst>
          </p:nvPr>
        </p:nvGraphicFramePr>
        <p:xfrm>
          <a:off x="814114" y="2229174"/>
          <a:ext cx="10562253" cy="476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,000+ Best Money Photos · 100% Free Download · Pexels Stock Photos">
            <a:extLst>
              <a:ext uri="{FF2B5EF4-FFF2-40B4-BE49-F238E27FC236}">
                <a16:creationId xmlns:a16="http://schemas.microsoft.com/office/drawing/2014/main" id="{0740CCF8-4893-41CB-9F5E-F974333D1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91" y="2353811"/>
            <a:ext cx="2976756" cy="19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436044"/>
            <a:ext cx="9980682" cy="73711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GENERAL FUND EXPENDITURES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55306" y="1352939"/>
            <a:ext cx="10158310" cy="1000871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b="1" dirty="0"/>
              <a:t>Fiscal Year 2023 total expenditures finished at 100.06% of the budget </a:t>
            </a:r>
          </a:p>
          <a:p>
            <a:pPr marL="0" indent="0">
              <a:buNone/>
            </a:pPr>
            <a:r>
              <a:rPr lang="en-US" sz="1600" b="1" dirty="0"/>
              <a:t>84.32% of total expenditures related to Salaries and Benefits; Supplies and Materials were over budget 4.71%</a:t>
            </a:r>
          </a:p>
          <a:p>
            <a:pPr marL="0" indent="0">
              <a:buNone/>
            </a:pPr>
            <a:r>
              <a:rPr lang="en-US" sz="1600" b="1" dirty="0"/>
              <a:t>Overall, expenditures were up 8.29% over last fiscal year 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64ACCC-E7B0-4541-B6CB-21DE78C78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6968437"/>
              </p:ext>
            </p:extLst>
          </p:nvPr>
        </p:nvGraphicFramePr>
        <p:xfrm>
          <a:off x="788565" y="2128009"/>
          <a:ext cx="10548129" cy="475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General Fund Fiscal Year 2023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6360" y="1484850"/>
            <a:ext cx="4764946" cy="515084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FYE Total Revenues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$22,250,637</a:t>
            </a:r>
          </a:p>
          <a:p>
            <a:pPr algn="ctr"/>
            <a:endParaRPr lang="en-US" sz="2300" b="1" dirty="0">
              <a:solidFill>
                <a:srgbClr val="0070C0"/>
              </a:solidFill>
            </a:endParaRP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FYE Total Expenses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$22,091,175</a:t>
            </a:r>
          </a:p>
          <a:p>
            <a:pPr algn="ctr"/>
            <a:endParaRPr lang="en-US" sz="2300" b="1" dirty="0">
              <a:solidFill>
                <a:srgbClr val="0070C0"/>
              </a:solidFill>
            </a:endParaRP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June </a:t>
            </a:r>
            <a:r>
              <a:rPr lang="en-US" sz="3400" b="1" dirty="0">
                <a:solidFill>
                  <a:srgbClr val="FF0000"/>
                </a:solidFill>
              </a:rPr>
              <a:t>Deficit</a:t>
            </a:r>
            <a:endParaRPr lang="en-US" sz="3400" b="1" dirty="0">
              <a:solidFill>
                <a:srgbClr val="0070C0"/>
              </a:solidFill>
            </a:endParaRPr>
          </a:p>
          <a:p>
            <a:pPr algn="ctr"/>
            <a:r>
              <a:rPr lang="en-US" sz="3400" b="1" dirty="0">
                <a:solidFill>
                  <a:srgbClr val="FF0000"/>
                </a:solidFill>
              </a:rPr>
              <a:t>$887,547</a:t>
            </a:r>
          </a:p>
          <a:p>
            <a:pPr algn="ctr"/>
            <a:endParaRPr lang="en-US" sz="2300" b="1" dirty="0">
              <a:solidFill>
                <a:srgbClr val="0070C0"/>
              </a:solidFill>
            </a:endParaRP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FYE Surplus/</a:t>
            </a:r>
            <a:r>
              <a:rPr lang="en-US" sz="3400" b="1" dirty="0">
                <a:solidFill>
                  <a:srgbClr val="FF0000"/>
                </a:solidFill>
              </a:rPr>
              <a:t>Deficit 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$159,461</a:t>
            </a:r>
          </a:p>
          <a:p>
            <a:pPr algn="ctr"/>
            <a:endParaRPr lang="en-US" sz="2300" b="1" dirty="0">
              <a:solidFill>
                <a:srgbClr val="0070C0"/>
              </a:solidFill>
            </a:endParaRP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True Days Cash </a:t>
            </a:r>
          </a:p>
          <a:p>
            <a:pPr algn="ctr"/>
            <a:r>
              <a:rPr lang="en-US" sz="3400" b="1" dirty="0">
                <a:solidFill>
                  <a:srgbClr val="0070C0"/>
                </a:solidFill>
              </a:rPr>
              <a:t>121.17 days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1104900" y="1584648"/>
            <a:ext cx="5002513" cy="4572001"/>
          </a:xfr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7F1F-C4BD-4F8E-9EA5-CC48B7F8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ESSER Funds – June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7AB34-66BC-4A56-A70B-B4B71F5D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781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ESSER II Expenditures: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/>
              <a:t>$0.00</a:t>
            </a:r>
          </a:p>
          <a:p>
            <a:pPr marL="914400" lvl="2" indent="0">
              <a:buNone/>
            </a:pPr>
            <a:endParaRPr lang="en-US" sz="2000" dirty="0"/>
          </a:p>
          <a:p>
            <a:pPr lvl="1"/>
            <a:r>
              <a:rPr lang="en-US" sz="3600" dirty="0"/>
              <a:t>Outstanding purchase order $112,102.58</a:t>
            </a:r>
          </a:p>
          <a:p>
            <a:pPr lvl="2"/>
            <a:r>
              <a:rPr lang="en-US" sz="3200" dirty="0"/>
              <a:t>Roof at INT (partial)</a:t>
            </a:r>
          </a:p>
          <a:p>
            <a:pPr marL="914400" lvl="2" indent="0">
              <a:buNone/>
            </a:pPr>
            <a:endParaRPr lang="en-US" sz="3400" dirty="0"/>
          </a:p>
          <a:p>
            <a:pPr lvl="1"/>
            <a:r>
              <a:rPr lang="en-US" sz="3400" dirty="0"/>
              <a:t>Balance in ESSER II - $0.00 </a:t>
            </a:r>
          </a:p>
          <a:p>
            <a:pPr lvl="2"/>
            <a:endParaRPr lang="en-US" sz="3600" dirty="0"/>
          </a:p>
          <a:p>
            <a:pPr lvl="2"/>
            <a:endParaRPr lang="en-US" sz="36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2800" dirty="0"/>
          </a:p>
          <a:p>
            <a:pPr lvl="2"/>
            <a:endParaRPr lang="en-US" sz="26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58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7F1F-C4BD-4F8E-9EA5-CC48B7F8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B0F0"/>
                </a:solidFill>
              </a:rPr>
              <a:t>ESSER Funds – June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7AB34-66BC-4A56-A70B-B4B71F5D1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788" y="1382085"/>
            <a:ext cx="9982200" cy="54759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ESSER III Expenditures: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600" dirty="0"/>
              <a:t>$166,124.15</a:t>
            </a:r>
          </a:p>
          <a:p>
            <a:pPr lvl="2"/>
            <a:r>
              <a:rPr lang="en-US" sz="3600" dirty="0"/>
              <a:t>4-8 social studies curriculum, project management for  building entrances, building entrances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r>
              <a:rPr lang="en-US" sz="3600" dirty="0"/>
              <a:t>Outstanding purchase orders $2,009,735.58</a:t>
            </a:r>
          </a:p>
          <a:p>
            <a:pPr lvl="2"/>
            <a:r>
              <a:rPr lang="en-US" sz="3400" dirty="0"/>
              <a:t>Social studies curriculum, design/engineering services for entrances, INT roof (balance), masonry work, chillers, project management for entrances, construction contract for entrances including change orders, and CIS roof top unit </a:t>
            </a:r>
          </a:p>
          <a:p>
            <a:pPr marL="914400" lvl="2" indent="0">
              <a:buNone/>
            </a:pPr>
            <a:endParaRPr lang="en-US" sz="3600" dirty="0"/>
          </a:p>
          <a:p>
            <a:pPr lvl="1"/>
            <a:r>
              <a:rPr lang="en-US" sz="3600" dirty="0"/>
              <a:t>ESSER III Balance - $433,774.32 (wages, benefits, and capital outlays)</a:t>
            </a:r>
          </a:p>
          <a:p>
            <a:pPr lvl="2"/>
            <a:endParaRPr lang="en-US" sz="3600" dirty="0"/>
          </a:p>
          <a:p>
            <a:pPr marL="914400" lvl="2" indent="0">
              <a:buNone/>
            </a:pPr>
            <a:endParaRPr lang="en-US" sz="3000" dirty="0"/>
          </a:p>
          <a:p>
            <a:pPr marL="914400" lvl="2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457200" lvl="1" indent="0">
              <a:buNone/>
            </a:pPr>
            <a:endParaRPr lang="en-US" sz="2800" dirty="0"/>
          </a:p>
          <a:p>
            <a:pPr lvl="2"/>
            <a:endParaRPr lang="en-US" sz="26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0"/>
            <a:ext cx="9980682" cy="109696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STATE/FEDERAL PROGRAMS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8A9E38-3D88-489A-B456-3C145FAAA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735747"/>
              </p:ext>
            </p:extLst>
          </p:nvPr>
        </p:nvGraphicFramePr>
        <p:xfrm>
          <a:off x="1912690" y="1357230"/>
          <a:ext cx="7861416" cy="4114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436">
                  <a:extLst>
                    <a:ext uri="{9D8B030D-6E8A-4147-A177-3AD203B41FA5}">
                      <a16:colId xmlns:a16="http://schemas.microsoft.com/office/drawing/2014/main" val="1617461999"/>
                    </a:ext>
                  </a:extLst>
                </a:gridCol>
                <a:gridCol w="3926980">
                  <a:extLst>
                    <a:ext uri="{9D8B030D-6E8A-4147-A177-3AD203B41FA5}">
                      <a16:colId xmlns:a16="http://schemas.microsoft.com/office/drawing/2014/main" val="785565905"/>
                    </a:ext>
                  </a:extLst>
                </a:gridCol>
              </a:tblGrid>
              <a:tr h="638431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 Expenditures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566668"/>
                  </a:ext>
                </a:extLst>
              </a:tr>
              <a:tr h="292884">
                <a:tc>
                  <a:txBody>
                    <a:bodyPr/>
                    <a:lstStyle/>
                    <a:p>
                      <a:r>
                        <a:rPr lang="en-US" sz="1400" dirty="0"/>
                        <a:t>Early Childhood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16,072.20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92895"/>
                  </a:ext>
                </a:extLst>
              </a:tr>
              <a:tr h="290088">
                <a:tc>
                  <a:txBody>
                    <a:bodyPr/>
                    <a:lstStyle/>
                    <a:p>
                      <a:r>
                        <a:rPr lang="en-US" sz="1400" dirty="0"/>
                        <a:t>Early Childhood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 1,833.24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855529"/>
                  </a:ext>
                </a:extLst>
              </a:tr>
              <a:tr h="306135">
                <a:tc>
                  <a:txBody>
                    <a:bodyPr/>
                    <a:lstStyle/>
                    <a:p>
                      <a:r>
                        <a:rPr lang="en-US" sz="1400" dirty="0"/>
                        <a:t>ESSER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$ 166,124.15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83251"/>
                  </a:ext>
                </a:extLst>
              </a:tr>
              <a:tr h="280364">
                <a:tc>
                  <a:txBody>
                    <a:bodyPr/>
                    <a:lstStyle/>
                    <a:p>
                      <a:r>
                        <a:rPr lang="en-US" sz="1400" dirty="0"/>
                        <a:t>ARP Homeless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   200.00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52059"/>
                  </a:ext>
                </a:extLst>
              </a:tr>
              <a:tr h="277568">
                <a:tc>
                  <a:txBody>
                    <a:bodyPr/>
                    <a:lstStyle/>
                    <a:p>
                      <a:r>
                        <a:rPr lang="en-US" sz="1400" dirty="0"/>
                        <a:t>IDEA-B 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61,954.00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381693"/>
                  </a:ext>
                </a:extLst>
              </a:tr>
              <a:tr h="277568">
                <a:tc>
                  <a:txBody>
                    <a:bodyPr/>
                    <a:lstStyle/>
                    <a:p>
                      <a:r>
                        <a:rPr lang="en-US" sz="1400" dirty="0"/>
                        <a:t>Title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51,531.74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08069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r>
                        <a:rPr lang="en-US" sz="1400" dirty="0"/>
                        <a:t>Expanding Opportunities, Non-Competitive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42,742.97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89136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r>
                        <a:rPr lang="en-US" sz="1400" dirty="0"/>
                        <a:t>School Quality 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 3,000.00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04449"/>
                  </a:ext>
                </a:extLst>
              </a:tr>
              <a:tr h="277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IDEA Early Childhood Special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 3,268.14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11886"/>
                  </a:ext>
                </a:extLst>
              </a:tr>
              <a:tr h="364817">
                <a:tc>
                  <a:txBody>
                    <a:bodyPr/>
                    <a:lstStyle/>
                    <a:p>
                      <a:r>
                        <a:rPr lang="en-US" sz="1400" dirty="0"/>
                        <a:t>Title V-B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   4,254.53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28941"/>
                  </a:ext>
                </a:extLst>
              </a:tr>
              <a:tr h="364817">
                <a:tc>
                  <a:txBody>
                    <a:bodyPr/>
                    <a:lstStyle/>
                    <a:p>
                      <a:r>
                        <a:rPr lang="en-US" sz="1400" dirty="0"/>
                        <a:t>Total to be reimbursed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$350,980.97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477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B250-E77A-4BD6-8887-67ED0033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Fund Balances as of 6/30/2023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094C-91D7-45EA-83CA-808ECF57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General Fund (Fund 001)			$ 7,329,515.07</a:t>
            </a:r>
          </a:p>
          <a:p>
            <a:pPr marL="0" indent="0">
              <a:buNone/>
            </a:pPr>
            <a:r>
              <a:rPr lang="en-US" b="1" dirty="0"/>
              <a:t>	Special Revenue Fund (all other funds)		$  249,350.12</a:t>
            </a:r>
          </a:p>
          <a:p>
            <a:pPr marL="0" indent="0">
              <a:buNone/>
            </a:pPr>
            <a:r>
              <a:rPr lang="en-US" b="1" dirty="0"/>
              <a:t>	Debt Service Fund (Fund 002)			$   27,477.24</a:t>
            </a:r>
          </a:p>
          <a:p>
            <a:pPr marL="0" indent="0">
              <a:buNone/>
            </a:pPr>
            <a:r>
              <a:rPr lang="en-US" b="1" dirty="0"/>
              <a:t>	Permanent Improvement (Fund 003) 		$  633,429.72</a:t>
            </a:r>
          </a:p>
          <a:p>
            <a:pPr marL="0" indent="0">
              <a:buNone/>
            </a:pPr>
            <a:r>
              <a:rPr lang="en-US" b="1" dirty="0"/>
              <a:t>	Capital Projects Fund (004 – Bond)		$    9,675.40</a:t>
            </a:r>
          </a:p>
          <a:p>
            <a:pPr marL="0" indent="0">
              <a:buNone/>
            </a:pPr>
            <a:r>
              <a:rPr lang="en-US" b="1" dirty="0"/>
              <a:t>	Enterprise Fund	 (Fund 006 &amp; 009)		$   69,408.73</a:t>
            </a:r>
          </a:p>
          <a:p>
            <a:pPr marL="0" indent="0">
              <a:buNone/>
            </a:pPr>
            <a:r>
              <a:rPr lang="en-US" b="1" dirty="0"/>
              <a:t>	Trust &amp; Agency Fund (Fund 007 &amp; 200)		$   85,241.54</a:t>
            </a:r>
          </a:p>
          <a:p>
            <a:pPr marL="0" indent="0">
              <a:buNone/>
            </a:pPr>
            <a:r>
              <a:rPr lang="en-US" b="1" dirty="0"/>
              <a:t>	Total Fund Balances				$8,404,097.82</a:t>
            </a:r>
          </a:p>
        </p:txBody>
      </p:sp>
    </p:spTree>
    <p:extLst>
      <p:ext uri="{BB962C8B-B14F-4D97-AF65-F5344CB8AC3E}">
        <p14:creationId xmlns:p14="http://schemas.microsoft.com/office/powerpoint/2010/main" val="150819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2006/metadata/properties"/>
    <ds:schemaRef ds:uri="4873beb7-5857-4685-be1f-d57550cc96c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1785</TotalTime>
  <Words>455</Words>
  <Application>Microsoft Office PowerPoint</Application>
  <PresentationFormat>Widescreen</PresentationFormat>
  <Paragraphs>95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Euphemia</vt:lpstr>
      <vt:lpstr>Plantagenet Cherokee</vt:lpstr>
      <vt:lpstr>Wingdings</vt:lpstr>
      <vt:lpstr>Academic Literature 16x9</vt:lpstr>
      <vt:lpstr>Monthly financials  JUNE 2023</vt:lpstr>
      <vt:lpstr>GENERAL FUND REVENUES</vt:lpstr>
      <vt:lpstr>GENERAL FUND EXPENDITURES</vt:lpstr>
      <vt:lpstr>General Fund Fiscal Year 2023</vt:lpstr>
      <vt:lpstr>ESSER Funds – June Activity</vt:lpstr>
      <vt:lpstr>ESSER Funds – June Activity</vt:lpstr>
      <vt:lpstr>STATE/FEDERAL PROGRAMS </vt:lpstr>
      <vt:lpstr>Fund Balances as of 6/30/2023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financials  May 2022</dc:title>
  <dc:creator>Kim Beckley</dc:creator>
  <cp:lastModifiedBy>Kim Beckley</cp:lastModifiedBy>
  <cp:revision>124</cp:revision>
  <cp:lastPrinted>2023-06-08T15:58:26Z</cp:lastPrinted>
  <dcterms:created xsi:type="dcterms:W3CDTF">2022-06-27T14:28:52Z</dcterms:created>
  <dcterms:modified xsi:type="dcterms:W3CDTF">2023-07-05T18:59:54Z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